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Agrandir" charset="1" panose="00000500000000000000"/>
      <p:regular r:id="rId17"/>
    </p:embeddedFont>
    <p:embeddedFont>
      <p:font typeface="Agrandir Bold" charset="1" panose="00000800000000000000"/>
      <p:regular r:id="rId18"/>
    </p:embeddedFont>
    <p:embeddedFont>
      <p:font typeface="Agrandir Italics" charset="1" panose="000005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2.gif" Type="http://schemas.openxmlformats.org/officeDocument/2006/relationships/image"/><Relationship Id="rId4" Target="../media/image3.gif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gif" Type="http://schemas.openxmlformats.org/officeDocument/2006/relationships/image"/><Relationship Id="rId3" Target="../media/image42.gif" Type="http://schemas.openxmlformats.org/officeDocument/2006/relationships/image"/><Relationship Id="rId4" Target="../media/image46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gif" Type="http://schemas.openxmlformats.org/officeDocument/2006/relationships/image"/><Relationship Id="rId3" Target="../media/image47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svg" Type="http://schemas.openxmlformats.org/officeDocument/2006/relationships/image"/><Relationship Id="rId12" Target="../media/image24.png" Type="http://schemas.openxmlformats.org/officeDocument/2006/relationships/image"/><Relationship Id="rId13" Target="../media/image25.svg" Type="http://schemas.openxmlformats.org/officeDocument/2006/relationships/image"/><Relationship Id="rId14" Target="../media/image26.png" Type="http://schemas.openxmlformats.org/officeDocument/2006/relationships/image"/><Relationship Id="rId15" Target="../media/image27.svg" Type="http://schemas.openxmlformats.org/officeDocument/2006/relationships/image"/><Relationship Id="rId16" Target="../media/image28.png" Type="http://schemas.openxmlformats.org/officeDocument/2006/relationships/image"/><Relationship Id="rId17" Target="../media/image29.sv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gif" Type="http://schemas.openxmlformats.org/officeDocument/2006/relationships/image"/><Relationship Id="rId3" Target="../media/image31.gif" Type="http://schemas.openxmlformats.org/officeDocument/2006/relationships/image"/><Relationship Id="rId4" Target="../media/image32.gif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gif" Type="http://schemas.openxmlformats.org/officeDocument/2006/relationships/image"/><Relationship Id="rId11" Target="../media/image40.gif" Type="http://schemas.openxmlformats.org/officeDocument/2006/relationships/image"/><Relationship Id="rId12" Target="../media/image41.gif" Type="http://schemas.openxmlformats.org/officeDocument/2006/relationships/image"/><Relationship Id="rId13" Target="../media/image42.gif" Type="http://schemas.openxmlformats.org/officeDocument/2006/relationships/image"/><Relationship Id="rId14" Target="../media/image43.gif" Type="http://schemas.openxmlformats.org/officeDocument/2006/relationships/image"/><Relationship Id="rId2" Target="../media/image33.gif" Type="http://schemas.openxmlformats.org/officeDocument/2006/relationships/image"/><Relationship Id="rId3" Target="../media/image34.gif" Type="http://schemas.openxmlformats.org/officeDocument/2006/relationships/image"/><Relationship Id="rId4" Target="../media/image3.gif" Type="http://schemas.openxmlformats.org/officeDocument/2006/relationships/image"/><Relationship Id="rId5" Target="../media/image35.gif" Type="http://schemas.openxmlformats.org/officeDocument/2006/relationships/image"/><Relationship Id="rId6" Target="../media/image36.gif" Type="http://schemas.openxmlformats.org/officeDocument/2006/relationships/image"/><Relationship Id="rId7" Target="../media/image37.gif" Type="http://schemas.openxmlformats.org/officeDocument/2006/relationships/image"/><Relationship Id="rId8" Target="../media/image32.gif" Type="http://schemas.openxmlformats.org/officeDocument/2006/relationships/image"/><Relationship Id="rId9" Target="../media/image38.gif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gif" Type="http://schemas.openxmlformats.org/officeDocument/2006/relationships/image"/><Relationship Id="rId3" Target="../media/image43.gif" Type="http://schemas.openxmlformats.org/officeDocument/2006/relationships/image"/><Relationship Id="rId4" Target="../media/image4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10800000">
            <a:off x="6333452" y="-1797179"/>
            <a:ext cx="15735219" cy="1388135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3000871" y="3783471"/>
            <a:ext cx="12286259" cy="2720058"/>
            <a:chOff x="0" y="0"/>
            <a:chExt cx="16381678" cy="362674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221615"/>
              <a:ext cx="16381678" cy="2750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667"/>
                </a:lnSpc>
              </a:pPr>
              <a:r>
                <a:rPr lang="en-US" sz="12425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Smart Barrier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864904"/>
              <a:ext cx="16381678" cy="7618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6"/>
                </a:lnSpc>
                <a:spcBef>
                  <a:spcPct val="0"/>
                </a:spcBef>
              </a:pPr>
              <a:r>
                <a:rPr lang="en-US" sz="3004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 Automated Vehicle Entry System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0">
            <a:off x="-2318726" y="-376453"/>
            <a:ext cx="9743013" cy="170994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7199120">
            <a:off x="-2896988" y="-1002021"/>
            <a:ext cx="5793977" cy="58954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</a:blip>
          <a:srcRect l="0" t="0" r="0" b="0"/>
          <a:stretch>
            <a:fillRect/>
          </a:stretch>
        </p:blipFill>
        <p:spPr>
          <a:xfrm flipH="false" flipV="false" rot="0">
            <a:off x="-2868523" y="2438918"/>
            <a:ext cx="10541077" cy="1052245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3463659" y="-599139"/>
            <a:ext cx="5865675" cy="5231058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305660" y="1463560"/>
            <a:ext cx="9984326" cy="7359879"/>
          </a:xfrm>
          <a:custGeom>
            <a:avLst/>
            <a:gdLst/>
            <a:ahLst/>
            <a:cxnLst/>
            <a:rect r="r" b="b" t="t" l="l"/>
            <a:pathLst>
              <a:path h="7359879" w="9984326">
                <a:moveTo>
                  <a:pt x="0" y="0"/>
                </a:moveTo>
                <a:lnTo>
                  <a:pt x="9984325" y="0"/>
                </a:lnTo>
                <a:lnTo>
                  <a:pt x="9984325" y="7359880"/>
                </a:lnTo>
                <a:lnTo>
                  <a:pt x="0" y="73598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1047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812638" y="3932121"/>
            <a:ext cx="6219145" cy="2422758"/>
            <a:chOff x="0" y="0"/>
            <a:chExt cx="8292193" cy="323034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975373"/>
              <a:ext cx="8292193" cy="12549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</a:pPr>
              <a:r>
                <a:rPr lang="en-US" sz="26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High signal received -&gt; Motor operates -&gt; Gate opens/closes.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190500"/>
              <a:ext cx="8292193" cy="1600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Motor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1425796">
            <a:off x="-4836105" y="-3855776"/>
            <a:ext cx="17005599" cy="18983681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2601885" y="1956125"/>
            <a:ext cx="13084230" cy="7359879"/>
          </a:xfrm>
          <a:custGeom>
            <a:avLst/>
            <a:gdLst/>
            <a:ahLst/>
            <a:cxnLst/>
            <a:rect r="r" b="b" t="t" l="l"/>
            <a:pathLst>
              <a:path h="7359879" w="13084230">
                <a:moveTo>
                  <a:pt x="0" y="0"/>
                </a:moveTo>
                <a:lnTo>
                  <a:pt x="13084230" y="0"/>
                </a:lnTo>
                <a:lnTo>
                  <a:pt x="13084230" y="7359879"/>
                </a:lnTo>
                <a:lnTo>
                  <a:pt x="0" y="73598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52892" y="514854"/>
            <a:ext cx="15182216" cy="827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0"/>
              </a:lnSpc>
              <a:spcBef>
                <a:spcPct val="0"/>
              </a:spcBef>
            </a:pPr>
            <a:r>
              <a:rPr lang="en-US" sz="4164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COMPLETER 3D OVERVIEW OF THE SMART BARRIER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4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2946" y="4451544"/>
            <a:ext cx="6330226" cy="3904680"/>
            <a:chOff x="0" y="0"/>
            <a:chExt cx="3460767" cy="21432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60767" cy="2143291"/>
            </a:xfrm>
            <a:custGeom>
              <a:avLst/>
              <a:gdLst/>
              <a:ahLst/>
              <a:cxnLst/>
              <a:rect r="r" b="b" t="t" l="l"/>
              <a:pathLst>
                <a:path h="2143291" w="3460767">
                  <a:moveTo>
                    <a:pt x="3336307" y="2143290"/>
                  </a:moveTo>
                  <a:lnTo>
                    <a:pt x="124460" y="2143290"/>
                  </a:lnTo>
                  <a:cubicBezTo>
                    <a:pt x="55880" y="2143290"/>
                    <a:pt x="0" y="2087411"/>
                    <a:pt x="0" y="20188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36307" y="0"/>
                  </a:lnTo>
                  <a:cubicBezTo>
                    <a:pt x="3404887" y="0"/>
                    <a:pt x="3460767" y="55880"/>
                    <a:pt x="3460767" y="124460"/>
                  </a:cubicBezTo>
                  <a:lnTo>
                    <a:pt x="3460767" y="2018831"/>
                  </a:lnTo>
                  <a:cubicBezTo>
                    <a:pt x="3460767" y="2087411"/>
                    <a:pt x="3404887" y="2143291"/>
                    <a:pt x="3336307" y="2143291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251570" y="4907388"/>
            <a:ext cx="5592978" cy="2726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1"/>
              </a:lnSpc>
              <a:spcBef>
                <a:spcPct val="0"/>
              </a:spcBef>
            </a:pPr>
            <a:r>
              <a:rPr lang="en-US" sz="4661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University College of Engineering and Tehnology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7597252" cy="1968012"/>
            <a:chOff x="0" y="0"/>
            <a:chExt cx="10129669" cy="262401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228600"/>
              <a:ext cx="10129669" cy="18081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411"/>
                </a:lnSpc>
                <a:spcBef>
                  <a:spcPct val="0"/>
                </a:spcBef>
              </a:pPr>
              <a:r>
                <a:rPr lang="en-US" sz="7843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Smart Barrier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837913"/>
              <a:ext cx="10129669" cy="7861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92"/>
                </a:lnSpc>
                <a:spcBef>
                  <a:spcPct val="0"/>
                </a:spcBef>
              </a:pPr>
              <a:r>
                <a:rPr lang="en-US" sz="3137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Team Members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809000" y="1622829"/>
            <a:ext cx="6384658" cy="898058"/>
            <a:chOff x="0" y="0"/>
            <a:chExt cx="8512877" cy="119741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63541"/>
              <a:ext cx="1039193" cy="1070329"/>
            </a:xfrm>
            <a:custGeom>
              <a:avLst/>
              <a:gdLst/>
              <a:ahLst/>
              <a:cxnLst/>
              <a:rect r="r" b="b" t="t" l="l"/>
              <a:pathLst>
                <a:path h="1070329" w="1039193">
                  <a:moveTo>
                    <a:pt x="0" y="0"/>
                  </a:moveTo>
                  <a:lnTo>
                    <a:pt x="1039193" y="0"/>
                  </a:lnTo>
                  <a:lnTo>
                    <a:pt x="1039193" y="1070329"/>
                  </a:lnTo>
                  <a:lnTo>
                    <a:pt x="0" y="1070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510685" y="-133350"/>
              <a:ext cx="7002192" cy="1330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82"/>
                </a:lnSpc>
              </a:pPr>
              <a:r>
                <a:rPr lang="en-US" sz="2773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Bharat Choudhary </a:t>
              </a:r>
              <a:r>
                <a:rPr lang="en-US" sz="2773">
                  <a:solidFill>
                    <a:srgbClr val="2B2B2B"/>
                  </a:solidFill>
                  <a:latin typeface="Agrandir Italics"/>
                  <a:ea typeface="Agrandir Italics"/>
                  <a:cs typeface="Agrandir Italics"/>
                  <a:sym typeface="Agrandir Italics"/>
                </a:rPr>
                <a:t>(21ECTCS007)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324731" y="401333"/>
              <a:ext cx="389731" cy="3280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4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1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809000" y="2777019"/>
            <a:ext cx="6907145" cy="971551"/>
            <a:chOff x="0" y="0"/>
            <a:chExt cx="9209527" cy="1295401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1634311" y="-133350"/>
              <a:ext cx="7575216" cy="1428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Shubham Paliwall   </a:t>
              </a:r>
              <a:r>
                <a:rPr lang="en-US" sz="2999">
                  <a:solidFill>
                    <a:srgbClr val="2B2B2B"/>
                  </a:solidFill>
                  <a:latin typeface="Agrandir Italics"/>
                  <a:ea typeface="Agrandir Italics"/>
                  <a:cs typeface="Agrandir Italics"/>
                  <a:sym typeface="Agrandir Italics"/>
                </a:rPr>
                <a:t>(21ECTCS037)</a:t>
              </a:r>
            </a:p>
          </p:txBody>
        </p:sp>
        <p:sp>
          <p:nvSpPr>
            <p:cNvPr name="Freeform 14" id="14"/>
            <p:cNvSpPr/>
            <p:nvPr/>
          </p:nvSpPr>
          <p:spPr>
            <a:xfrm flipH="false" flipV="false" rot="0">
              <a:off x="0" y="68741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19"/>
                  </a:lnTo>
                  <a:lnTo>
                    <a:pt x="0" y="11579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351305" y="43963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2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809000" y="4919401"/>
            <a:ext cx="6907145" cy="868440"/>
            <a:chOff x="0" y="0"/>
            <a:chExt cx="9209527" cy="1157920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1634311" y="147159"/>
              <a:ext cx="7575216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Karan Soni              </a:t>
              </a:r>
              <a:r>
                <a:rPr lang="en-US" sz="2999">
                  <a:solidFill>
                    <a:srgbClr val="2B2B2B"/>
                  </a:solidFill>
                  <a:latin typeface="Agrandir Italics"/>
                  <a:ea typeface="Agrandir Italics"/>
                  <a:cs typeface="Agrandir Italics"/>
                  <a:sym typeface="Agrandir Italics"/>
                </a:rPr>
                <a:t>(21ECTCS012)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351305" y="37089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3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809000" y="7124025"/>
            <a:ext cx="6907145" cy="971551"/>
            <a:chOff x="0" y="0"/>
            <a:chExt cx="9209527" cy="1295401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1634311" y="-133350"/>
              <a:ext cx="7575216" cy="1428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Ranu Soni               </a:t>
              </a:r>
              <a:r>
                <a:rPr lang="en-US" sz="2999">
                  <a:solidFill>
                    <a:srgbClr val="2B2B2B"/>
                  </a:solidFill>
                  <a:latin typeface="Agrandir Italics"/>
                  <a:ea typeface="Agrandir Italics"/>
                  <a:cs typeface="Agrandir Italics"/>
                  <a:sym typeface="Agrandir Italics"/>
                </a:rPr>
                <a:t>(21ECTCS027)</a:t>
              </a:r>
            </a:p>
          </p:txBody>
        </p:sp>
        <p:sp>
          <p:nvSpPr>
            <p:cNvPr name="Freeform 22" id="22"/>
            <p:cNvSpPr/>
            <p:nvPr/>
          </p:nvSpPr>
          <p:spPr>
            <a:xfrm flipH="false" flipV="false" rot="0">
              <a:off x="0" y="68741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19"/>
                  </a:lnTo>
                  <a:lnTo>
                    <a:pt x="0" y="11579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351305" y="43963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4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809000" y="9173165"/>
            <a:ext cx="6907145" cy="971551"/>
            <a:chOff x="0" y="0"/>
            <a:chExt cx="9209527" cy="1295401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1634311" y="-133350"/>
              <a:ext cx="7575216" cy="1428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Narendra Sharma </a:t>
              </a:r>
              <a:r>
                <a:rPr lang="en-US" sz="2999">
                  <a:solidFill>
                    <a:srgbClr val="2B2B2B"/>
                  </a:solidFill>
                  <a:latin typeface="Agrandir Italics"/>
                  <a:ea typeface="Agrandir Italics"/>
                  <a:cs typeface="Agrandir Italics"/>
                  <a:sym typeface="Agrandir Italics"/>
                </a:rPr>
                <a:t>(21ECTCS022)</a:t>
              </a:r>
            </a:p>
          </p:txBody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741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19"/>
                  </a:lnTo>
                  <a:lnTo>
                    <a:pt x="0" y="11579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351305" y="43963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4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0043330" y="728630"/>
            <a:ext cx="5216380" cy="661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0"/>
              </a:lnSpc>
              <a:spcBef>
                <a:spcPct val="0"/>
              </a:spcBef>
            </a:pPr>
            <a:r>
              <a:rPr lang="en-US" sz="3140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Programming - Members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962962" y="4025587"/>
            <a:ext cx="5216380" cy="661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0"/>
              </a:lnSpc>
              <a:spcBef>
                <a:spcPct val="0"/>
              </a:spcBef>
            </a:pPr>
            <a:r>
              <a:rPr lang="en-US" sz="3140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3D Animation - Members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043330" y="6191700"/>
            <a:ext cx="4848983" cy="661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0"/>
              </a:lnSpc>
              <a:spcBef>
                <a:spcPct val="0"/>
              </a:spcBef>
            </a:pPr>
            <a:r>
              <a:rPr lang="en-US" sz="3140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Hardware - Members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962962" y="8277555"/>
            <a:ext cx="5009719" cy="661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0"/>
              </a:lnSpc>
              <a:spcBef>
                <a:spcPct val="0"/>
              </a:spcBef>
            </a:pPr>
            <a:r>
              <a:rPr lang="en-US" sz="3140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Documantion - Members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374086" y="1135727"/>
            <a:ext cx="4606" cy="6317792"/>
          </a:xfrm>
          <a:prstGeom prst="line">
            <a:avLst/>
          </a:prstGeom>
          <a:ln cap="flat" w="9525">
            <a:solidFill>
              <a:srgbClr val="2B2B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845129" y="4424362"/>
            <a:ext cx="5956776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Introduction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620500" y="1028700"/>
            <a:ext cx="4527386" cy="2110872"/>
            <a:chOff x="0" y="0"/>
            <a:chExt cx="6036515" cy="281449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52400"/>
              <a:ext cx="6036515" cy="7805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54"/>
                </a:lnSpc>
                <a:spcBef>
                  <a:spcPct val="0"/>
                </a:spcBef>
              </a:pPr>
              <a:r>
                <a:rPr lang="en-US" sz="311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Overview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047901"/>
              <a:ext cx="6036515" cy="17665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21"/>
                </a:lnSpc>
              </a:pPr>
              <a:r>
                <a:rPr lang="en-US" sz="2443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Briefly introduce the problem of manually operated gates and the need for automation.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111339" y="921673"/>
            <a:ext cx="535018" cy="428106"/>
          </a:xfrm>
          <a:custGeom>
            <a:avLst/>
            <a:gdLst/>
            <a:ahLst/>
            <a:cxnLst/>
            <a:rect r="r" b="b" t="t" l="l"/>
            <a:pathLst>
              <a:path h="428106" w="535018">
                <a:moveTo>
                  <a:pt x="0" y="0"/>
                </a:moveTo>
                <a:lnTo>
                  <a:pt x="535018" y="0"/>
                </a:lnTo>
                <a:lnTo>
                  <a:pt x="535018" y="428107"/>
                </a:lnTo>
                <a:lnTo>
                  <a:pt x="0" y="4281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3" t="0" r="-83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620500" y="4362488"/>
            <a:ext cx="4527386" cy="1677109"/>
            <a:chOff x="0" y="0"/>
            <a:chExt cx="6036515" cy="223614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152400"/>
              <a:ext cx="6036515" cy="7805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54"/>
                </a:lnSpc>
                <a:spcBef>
                  <a:spcPct val="0"/>
                </a:spcBef>
              </a:pPr>
              <a:r>
                <a:rPr lang="en-US" sz="311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Current Scenario: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047901"/>
              <a:ext cx="6036515" cy="1188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21"/>
                </a:lnSpc>
              </a:pPr>
              <a:r>
                <a:rPr lang="en-US" sz="2443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 Manual gate operation and vehicle number registration.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620500" y="7305751"/>
            <a:ext cx="4527386" cy="1677109"/>
            <a:chOff x="0" y="0"/>
            <a:chExt cx="6036515" cy="223614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152400"/>
              <a:ext cx="6036515" cy="7805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54"/>
                </a:lnSpc>
                <a:spcBef>
                  <a:spcPct val="0"/>
                </a:spcBef>
              </a:pPr>
              <a:r>
                <a:rPr lang="en-US" sz="311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Proposed Solution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047901"/>
              <a:ext cx="6036515" cy="1188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21"/>
                </a:lnSpc>
              </a:pPr>
              <a:r>
                <a:rPr lang="en-US" sz="2443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Automation using machine learning, OpenCV, and Arduino.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111339" y="4451662"/>
            <a:ext cx="535018" cy="428106"/>
          </a:xfrm>
          <a:custGeom>
            <a:avLst/>
            <a:gdLst/>
            <a:ahLst/>
            <a:cxnLst/>
            <a:rect r="r" b="b" t="t" l="l"/>
            <a:pathLst>
              <a:path h="428106" w="535018">
                <a:moveTo>
                  <a:pt x="0" y="0"/>
                </a:moveTo>
                <a:lnTo>
                  <a:pt x="535018" y="0"/>
                </a:lnTo>
                <a:lnTo>
                  <a:pt x="535018" y="428106"/>
                </a:lnTo>
                <a:lnTo>
                  <a:pt x="0" y="428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83" t="0" r="-83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111339" y="7453518"/>
            <a:ext cx="535018" cy="428106"/>
          </a:xfrm>
          <a:custGeom>
            <a:avLst/>
            <a:gdLst/>
            <a:ahLst/>
            <a:cxnLst/>
            <a:rect r="r" b="b" t="t" l="l"/>
            <a:pathLst>
              <a:path h="428106" w="535018">
                <a:moveTo>
                  <a:pt x="0" y="0"/>
                </a:moveTo>
                <a:lnTo>
                  <a:pt x="535018" y="0"/>
                </a:lnTo>
                <a:lnTo>
                  <a:pt x="535018" y="428107"/>
                </a:lnTo>
                <a:lnTo>
                  <a:pt x="0" y="4281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83" t="0" r="-83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369323" y="329511"/>
            <a:ext cx="7902" cy="2187017"/>
          </a:xfrm>
          <a:prstGeom prst="line">
            <a:avLst/>
          </a:prstGeom>
          <a:ln cap="flat" w="9525">
            <a:solidFill>
              <a:srgbClr val="2B2B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741941" y="4195181"/>
            <a:ext cx="5956776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Objectives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362516" y="237090"/>
            <a:ext cx="4055551" cy="2279438"/>
            <a:chOff x="0" y="0"/>
            <a:chExt cx="5407401" cy="303925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42875"/>
              <a:ext cx="5407401" cy="7055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sz="2785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Primary Objective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36304"/>
              <a:ext cx="5407401" cy="21029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64"/>
                </a:lnSpc>
              </a:pPr>
              <a:r>
                <a:rPr lang="en-US" sz="2188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To </a:t>
              </a:r>
              <a:r>
                <a:rPr lang="en-US" sz="2188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automate the college gate operation using a smart barrier system.</a:t>
              </a:r>
            </a:p>
            <a:p>
              <a:pPr algn="l" marL="0" indent="0" lvl="0">
                <a:lnSpc>
                  <a:spcPts val="3064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106577" y="237090"/>
            <a:ext cx="535018" cy="428106"/>
          </a:xfrm>
          <a:custGeom>
            <a:avLst/>
            <a:gdLst/>
            <a:ahLst/>
            <a:cxnLst/>
            <a:rect r="r" b="b" t="t" l="l"/>
            <a:pathLst>
              <a:path h="428106" w="535018">
                <a:moveTo>
                  <a:pt x="0" y="0"/>
                </a:moveTo>
                <a:lnTo>
                  <a:pt x="535018" y="0"/>
                </a:lnTo>
                <a:lnTo>
                  <a:pt x="535018" y="428106"/>
                </a:lnTo>
                <a:lnTo>
                  <a:pt x="0" y="428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3" t="0" r="-83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362516" y="2516528"/>
            <a:ext cx="4076092" cy="1509933"/>
            <a:chOff x="0" y="0"/>
            <a:chExt cx="5434789" cy="201324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123825"/>
              <a:ext cx="5434789" cy="689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Sub-objectives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941577"/>
              <a:ext cx="5434789" cy="10716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80"/>
                </a:lnSpc>
              </a:pPr>
              <a:r>
                <a:rPr lang="en-US" sz="2200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Elaborate on what you want to discuss.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110490" y="2516528"/>
            <a:ext cx="535018" cy="428106"/>
          </a:xfrm>
          <a:custGeom>
            <a:avLst/>
            <a:gdLst/>
            <a:ahLst/>
            <a:cxnLst/>
            <a:rect r="r" b="b" t="t" l="l"/>
            <a:pathLst>
              <a:path h="428106" w="535018">
                <a:moveTo>
                  <a:pt x="0" y="0"/>
                </a:moveTo>
                <a:lnTo>
                  <a:pt x="535018" y="0"/>
                </a:lnTo>
                <a:lnTo>
                  <a:pt x="535018" y="428107"/>
                </a:lnTo>
                <a:lnTo>
                  <a:pt x="0" y="4281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83" t="0" r="-83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109294" y="5805425"/>
            <a:ext cx="535018" cy="428106"/>
          </a:xfrm>
          <a:custGeom>
            <a:avLst/>
            <a:gdLst/>
            <a:ahLst/>
            <a:cxnLst/>
            <a:rect r="r" b="b" t="t" l="l"/>
            <a:pathLst>
              <a:path h="428106" w="535018">
                <a:moveTo>
                  <a:pt x="0" y="0"/>
                </a:moveTo>
                <a:lnTo>
                  <a:pt x="535018" y="0"/>
                </a:lnTo>
                <a:lnTo>
                  <a:pt x="535018" y="428106"/>
                </a:lnTo>
                <a:lnTo>
                  <a:pt x="0" y="4281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83" t="0" r="-83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085482" y="7202613"/>
            <a:ext cx="535018" cy="428106"/>
          </a:xfrm>
          <a:custGeom>
            <a:avLst/>
            <a:gdLst/>
            <a:ahLst/>
            <a:cxnLst/>
            <a:rect r="r" b="b" t="t" l="l"/>
            <a:pathLst>
              <a:path h="428106" w="535018">
                <a:moveTo>
                  <a:pt x="0" y="0"/>
                </a:moveTo>
                <a:lnTo>
                  <a:pt x="535018" y="0"/>
                </a:lnTo>
                <a:lnTo>
                  <a:pt x="535018" y="428107"/>
                </a:lnTo>
                <a:lnTo>
                  <a:pt x="0" y="4281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83" t="0" r="-83" b="0"/>
            </a:stretch>
          </a:blipFill>
        </p:spPr>
      </p:sp>
      <p:sp>
        <p:nvSpPr>
          <p:cNvPr name="AutoShape 14" id="14"/>
          <p:cNvSpPr/>
          <p:nvPr/>
        </p:nvSpPr>
        <p:spPr>
          <a:xfrm>
            <a:off x="11352991" y="4434343"/>
            <a:ext cx="27074" cy="3859809"/>
          </a:xfrm>
          <a:prstGeom prst="line">
            <a:avLst/>
          </a:prstGeom>
          <a:ln cap="flat" w="9525">
            <a:solidFill>
              <a:srgbClr val="2B2B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1114057" y="8294151"/>
            <a:ext cx="535018" cy="428106"/>
          </a:xfrm>
          <a:custGeom>
            <a:avLst/>
            <a:gdLst/>
            <a:ahLst/>
            <a:cxnLst/>
            <a:rect r="r" b="b" t="t" l="l"/>
            <a:pathLst>
              <a:path h="428106" w="535018">
                <a:moveTo>
                  <a:pt x="0" y="0"/>
                </a:moveTo>
                <a:lnTo>
                  <a:pt x="535018" y="0"/>
                </a:lnTo>
                <a:lnTo>
                  <a:pt x="535018" y="428107"/>
                </a:lnTo>
                <a:lnTo>
                  <a:pt x="0" y="4281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3" t="0" r="-83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085482" y="4220289"/>
            <a:ext cx="535018" cy="428106"/>
          </a:xfrm>
          <a:custGeom>
            <a:avLst/>
            <a:gdLst/>
            <a:ahLst/>
            <a:cxnLst/>
            <a:rect r="r" b="b" t="t" l="l"/>
            <a:pathLst>
              <a:path h="428106" w="535018">
                <a:moveTo>
                  <a:pt x="0" y="0"/>
                </a:moveTo>
                <a:lnTo>
                  <a:pt x="535018" y="0"/>
                </a:lnTo>
                <a:lnTo>
                  <a:pt x="535018" y="428107"/>
                </a:lnTo>
                <a:lnTo>
                  <a:pt x="0" y="4281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3" t="0" r="-83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1888009" y="4100391"/>
            <a:ext cx="4351639" cy="97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</a:pPr>
            <a:r>
              <a:rPr lang="en-US" sz="2600">
                <a:solidFill>
                  <a:srgbClr val="2B2B2B"/>
                </a:solidFill>
                <a:latin typeface="Agrandir Italics"/>
                <a:ea typeface="Agrandir Italics"/>
                <a:cs typeface="Agrandir Italics"/>
                <a:sym typeface="Agrandir Italics"/>
              </a:rPr>
              <a:t>Detect vehicles using a camera.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888009" y="5358732"/>
            <a:ext cx="4351639" cy="1429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</a:pPr>
            <a:r>
              <a:rPr lang="en-US" sz="2600">
                <a:solidFill>
                  <a:srgbClr val="2B2B2B"/>
                </a:solidFill>
                <a:latin typeface="Agrandir Italics"/>
                <a:ea typeface="Agrandir Italics"/>
                <a:cs typeface="Agrandir Italics"/>
                <a:sym typeface="Agrandir Italics"/>
              </a:rPr>
              <a:t>Recognize and read the vehicle number plate using OCR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888009" y="7073867"/>
            <a:ext cx="4351639" cy="97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</a:pPr>
            <a:r>
              <a:rPr lang="en-US" sz="2600">
                <a:solidFill>
                  <a:srgbClr val="2B2B2B"/>
                </a:solidFill>
                <a:latin typeface="Agrandir Italics"/>
                <a:ea typeface="Agrandir Italics"/>
                <a:cs typeface="Agrandir Italics"/>
                <a:sym typeface="Agrandir Italics"/>
              </a:rPr>
              <a:t>Store the vehicle number and details in an Excel sheet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888009" y="8331801"/>
            <a:ext cx="4351639" cy="1886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</a:pPr>
            <a:r>
              <a:rPr lang="en-US" sz="2600">
                <a:solidFill>
                  <a:srgbClr val="2B2B2B"/>
                </a:solidFill>
                <a:latin typeface="Agrandir Italics"/>
                <a:ea typeface="Agrandir Italics"/>
                <a:cs typeface="Agrandir Italics"/>
                <a:sym typeface="Agrandir Italics"/>
              </a:rPr>
              <a:t>Automatically open/close the gate based on vehicle detection. Ensure safety using ultrasonic sensors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65034" y="878304"/>
            <a:ext cx="1797669" cy="1851531"/>
          </a:xfrm>
          <a:custGeom>
            <a:avLst/>
            <a:gdLst/>
            <a:ahLst/>
            <a:cxnLst/>
            <a:rect r="r" b="b" t="t" l="l"/>
            <a:pathLst>
              <a:path h="1851531" w="1797669">
                <a:moveTo>
                  <a:pt x="0" y="0"/>
                </a:moveTo>
                <a:lnTo>
                  <a:pt x="1797669" y="0"/>
                </a:lnTo>
                <a:lnTo>
                  <a:pt x="1797669" y="1851531"/>
                </a:lnTo>
                <a:lnTo>
                  <a:pt x="0" y="1851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01760" y="5288968"/>
            <a:ext cx="1924218" cy="1798269"/>
          </a:xfrm>
          <a:custGeom>
            <a:avLst/>
            <a:gdLst/>
            <a:ahLst/>
            <a:cxnLst/>
            <a:rect r="r" b="b" t="t" l="l"/>
            <a:pathLst>
              <a:path h="1798269" w="1924218">
                <a:moveTo>
                  <a:pt x="0" y="0"/>
                </a:moveTo>
                <a:lnTo>
                  <a:pt x="1924218" y="0"/>
                </a:lnTo>
                <a:lnTo>
                  <a:pt x="1924218" y="1798269"/>
                </a:lnTo>
                <a:lnTo>
                  <a:pt x="0" y="17982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036620" y="931567"/>
            <a:ext cx="1924218" cy="1798269"/>
          </a:xfrm>
          <a:custGeom>
            <a:avLst/>
            <a:gdLst/>
            <a:ahLst/>
            <a:cxnLst/>
            <a:rect r="r" b="b" t="t" l="l"/>
            <a:pathLst>
              <a:path h="1798269" w="1924218">
                <a:moveTo>
                  <a:pt x="0" y="0"/>
                </a:moveTo>
                <a:lnTo>
                  <a:pt x="1924217" y="0"/>
                </a:lnTo>
                <a:lnTo>
                  <a:pt x="1924217" y="1798268"/>
                </a:lnTo>
                <a:lnTo>
                  <a:pt x="0" y="17982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099894" y="5235705"/>
            <a:ext cx="1797669" cy="1851531"/>
          </a:xfrm>
          <a:custGeom>
            <a:avLst/>
            <a:gdLst/>
            <a:ahLst/>
            <a:cxnLst/>
            <a:rect r="r" b="b" t="t" l="l"/>
            <a:pathLst>
              <a:path h="1851531" w="1797669">
                <a:moveTo>
                  <a:pt x="0" y="0"/>
                </a:moveTo>
                <a:lnTo>
                  <a:pt x="1797669" y="0"/>
                </a:lnTo>
                <a:lnTo>
                  <a:pt x="1797669" y="1851532"/>
                </a:lnTo>
                <a:lnTo>
                  <a:pt x="0" y="18515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613159" y="5810945"/>
            <a:ext cx="771140" cy="754315"/>
          </a:xfrm>
          <a:custGeom>
            <a:avLst/>
            <a:gdLst/>
            <a:ahLst/>
            <a:cxnLst/>
            <a:rect r="r" b="b" t="t" l="l"/>
            <a:pathLst>
              <a:path h="754315" w="771140">
                <a:moveTo>
                  <a:pt x="0" y="0"/>
                </a:moveTo>
                <a:lnTo>
                  <a:pt x="771140" y="0"/>
                </a:lnTo>
                <a:lnTo>
                  <a:pt x="771140" y="754315"/>
                </a:lnTo>
                <a:lnTo>
                  <a:pt x="0" y="7543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745158" y="1319983"/>
            <a:ext cx="1087842" cy="897964"/>
          </a:xfrm>
          <a:custGeom>
            <a:avLst/>
            <a:gdLst/>
            <a:ahLst/>
            <a:cxnLst/>
            <a:rect r="r" b="b" t="t" l="l"/>
            <a:pathLst>
              <a:path h="897964" w="1087842">
                <a:moveTo>
                  <a:pt x="0" y="0"/>
                </a:moveTo>
                <a:lnTo>
                  <a:pt x="1087842" y="0"/>
                </a:lnTo>
                <a:lnTo>
                  <a:pt x="1087842" y="897965"/>
                </a:lnTo>
                <a:lnTo>
                  <a:pt x="0" y="8979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655379" y="1310344"/>
            <a:ext cx="728919" cy="987452"/>
          </a:xfrm>
          <a:custGeom>
            <a:avLst/>
            <a:gdLst/>
            <a:ahLst/>
            <a:cxnLst/>
            <a:rect r="r" b="b" t="t" l="l"/>
            <a:pathLst>
              <a:path h="987452" w="728919">
                <a:moveTo>
                  <a:pt x="0" y="0"/>
                </a:moveTo>
                <a:lnTo>
                  <a:pt x="728920" y="0"/>
                </a:lnTo>
                <a:lnTo>
                  <a:pt x="728920" y="987452"/>
                </a:lnTo>
                <a:lnTo>
                  <a:pt x="0" y="98745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774805" y="6014752"/>
            <a:ext cx="1178128" cy="550507"/>
          </a:xfrm>
          <a:custGeom>
            <a:avLst/>
            <a:gdLst/>
            <a:ahLst/>
            <a:cxnLst/>
            <a:rect r="r" b="b" t="t" l="l"/>
            <a:pathLst>
              <a:path h="550507" w="1178128">
                <a:moveTo>
                  <a:pt x="0" y="0"/>
                </a:moveTo>
                <a:lnTo>
                  <a:pt x="1178128" y="0"/>
                </a:lnTo>
                <a:lnTo>
                  <a:pt x="1178128" y="550508"/>
                </a:lnTo>
                <a:lnTo>
                  <a:pt x="0" y="55050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03053" y="3883052"/>
            <a:ext cx="5501342" cy="230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System Architecture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04599" y="3122472"/>
            <a:ext cx="3318539" cy="1043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Camera for vehicle detection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04599" y="7506505"/>
            <a:ext cx="3318539" cy="1043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Arduino for gate control.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339459" y="3122472"/>
            <a:ext cx="3318539" cy="1043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Bluetooth module for communication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339459" y="7506505"/>
            <a:ext cx="3318539" cy="1043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Ultrasonic sensor for safety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6481524">
            <a:off x="-5112611" y="-2789595"/>
            <a:ext cx="14212948" cy="1586619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8540967">
            <a:off x="11045685" y="-4839949"/>
            <a:ext cx="8031035" cy="801684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3311130">
            <a:off x="14790428" y="6444896"/>
            <a:ext cx="5413008" cy="5626807"/>
          </a:xfrm>
          <a:prstGeom prst="rect">
            <a:avLst/>
          </a:prstGeom>
        </p:spPr>
      </p:pic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028700" y="3230103"/>
          <a:ext cx="16468232" cy="6345434"/>
        </p:xfrm>
        <a:graphic>
          <a:graphicData uri="http://schemas.openxmlformats.org/drawingml/2006/table">
            <a:tbl>
              <a:tblPr/>
              <a:tblGrid>
                <a:gridCol w="7127283"/>
                <a:gridCol w="9340949"/>
              </a:tblGrid>
              <a:tr h="169897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2B2B2B"/>
                          </a:solidFill>
                          <a:latin typeface="Agrandir Bold"/>
                          <a:ea typeface="Agrandir Bold"/>
                          <a:cs typeface="Agrandir Bold"/>
                          <a:sym typeface="Agrandir Bold"/>
                        </a:rPr>
                        <a:t>Technology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2B2B2B"/>
                          </a:solidFill>
                          <a:latin typeface="Agrandir Bold"/>
                          <a:ea typeface="Agrandir Bold"/>
                          <a:cs typeface="Agrandir Bold"/>
                          <a:sym typeface="Agrandir Bold"/>
                        </a:rPr>
                        <a:t>Technology For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4E3"/>
                    </a:solidFill>
                  </a:tcPr>
                </a:tc>
              </a:tr>
              <a:tr h="8832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2B2B2B"/>
                          </a:solidFill>
                          <a:latin typeface="Agrandir"/>
                          <a:ea typeface="Agrandir"/>
                          <a:cs typeface="Agrandir"/>
                          <a:sym typeface="Agrandir"/>
                        </a:rPr>
                        <a:t>Machine Learning &amp; OpenCV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2B2B2B"/>
                          </a:solidFill>
                          <a:latin typeface="Agrandir Italics"/>
                          <a:ea typeface="Agrandir Italics"/>
                          <a:cs typeface="Agrandir Italics"/>
                          <a:sym typeface="Agrandir Italics"/>
                        </a:rPr>
                        <a:t>For vehicle detection and OCR.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F7"/>
                    </a:solidFill>
                  </a:tcPr>
                </a:tc>
              </a:tr>
              <a:tr h="8832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2B2B2B"/>
                          </a:solidFill>
                          <a:latin typeface="Agrandir"/>
                          <a:ea typeface="Agrandir"/>
                          <a:cs typeface="Agrandir"/>
                          <a:sym typeface="Agrandir"/>
                        </a:rPr>
                        <a:t>Arduino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2B2B2B"/>
                          </a:solidFill>
                          <a:latin typeface="Agrandir Italics"/>
                          <a:ea typeface="Agrandir Italics"/>
                          <a:cs typeface="Agrandir Italics"/>
                          <a:sym typeface="Agrandir Italics"/>
                        </a:rPr>
                        <a:t>For hardware control.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F7"/>
                    </a:solidFill>
                  </a:tcPr>
                </a:tc>
              </a:tr>
              <a:tr h="8832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2B2B2B"/>
                          </a:solidFill>
                          <a:latin typeface="Agrandir"/>
                          <a:ea typeface="Agrandir"/>
                          <a:cs typeface="Agrandir"/>
                          <a:sym typeface="Agrandir"/>
                        </a:rPr>
                        <a:t>Bluetooth Communication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2B2B2B"/>
                          </a:solidFill>
                          <a:latin typeface="Agrandir Italics"/>
                          <a:ea typeface="Agrandir Italics"/>
                          <a:cs typeface="Agrandir Italics"/>
                          <a:sym typeface="Agrandir Italics"/>
                        </a:rPr>
                        <a:t> Between software and hardware.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F7"/>
                    </a:solidFill>
                  </a:tcPr>
                </a:tc>
              </a:tr>
              <a:tr h="8832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2B2B2B"/>
                          </a:solidFill>
                          <a:latin typeface="Agrandir"/>
                          <a:ea typeface="Agrandir"/>
                          <a:cs typeface="Agrandir"/>
                          <a:sym typeface="Agrandir"/>
                        </a:rPr>
                        <a:t>Excel/Database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2B2B2B"/>
                          </a:solidFill>
                          <a:latin typeface="Agrandir Italics"/>
                          <a:ea typeface="Agrandir Italics"/>
                          <a:cs typeface="Agrandir Italics"/>
                          <a:sym typeface="Agrandir Italics"/>
                        </a:rPr>
                        <a:t>For storing vehicle information.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F7"/>
                    </a:solidFill>
                  </a:tcPr>
                </a:tc>
              </a:tr>
              <a:tr h="11132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2B2B2B"/>
                          </a:solidFill>
                          <a:latin typeface="Agrandir"/>
                          <a:ea typeface="Agrandir"/>
                          <a:cs typeface="Agrandir"/>
                          <a:sym typeface="Agrandir"/>
                        </a:rPr>
                        <a:t>Ultrasonic Sensors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2B2B2B"/>
                          </a:solidFill>
                          <a:latin typeface="Agrandir Italics"/>
                          <a:ea typeface="Agrandir Italics"/>
                          <a:cs typeface="Agrandir Italics"/>
                          <a:sym typeface="Agrandir Italics"/>
                        </a:rPr>
                        <a:t>For obstacle detection.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F7"/>
                    </a:solidFill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1028700" y="1279003"/>
            <a:ext cx="16230600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Technology Stack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5991" y="1557338"/>
            <a:ext cx="4486797" cy="2561115"/>
            <a:chOff x="0" y="0"/>
            <a:chExt cx="1181708" cy="6745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81708" cy="674532"/>
            </a:xfrm>
            <a:custGeom>
              <a:avLst/>
              <a:gdLst/>
              <a:ahLst/>
              <a:cxnLst/>
              <a:rect r="r" b="b" t="t" l="l"/>
              <a:pathLst>
                <a:path h="674532" w="1181708">
                  <a:moveTo>
                    <a:pt x="88000" y="0"/>
                  </a:moveTo>
                  <a:lnTo>
                    <a:pt x="1093708" y="0"/>
                  </a:lnTo>
                  <a:cubicBezTo>
                    <a:pt x="1117047" y="0"/>
                    <a:pt x="1139430" y="9271"/>
                    <a:pt x="1155933" y="25775"/>
                  </a:cubicBezTo>
                  <a:cubicBezTo>
                    <a:pt x="1172437" y="42278"/>
                    <a:pt x="1181708" y="64661"/>
                    <a:pt x="1181708" y="88000"/>
                  </a:cubicBezTo>
                  <a:lnTo>
                    <a:pt x="1181708" y="586532"/>
                  </a:lnTo>
                  <a:cubicBezTo>
                    <a:pt x="1181708" y="609871"/>
                    <a:pt x="1172437" y="632254"/>
                    <a:pt x="1155933" y="648758"/>
                  </a:cubicBezTo>
                  <a:cubicBezTo>
                    <a:pt x="1139430" y="665261"/>
                    <a:pt x="1117047" y="674532"/>
                    <a:pt x="1093708" y="674532"/>
                  </a:cubicBezTo>
                  <a:lnTo>
                    <a:pt x="88000" y="674532"/>
                  </a:lnTo>
                  <a:cubicBezTo>
                    <a:pt x="64661" y="674532"/>
                    <a:pt x="42278" y="665261"/>
                    <a:pt x="25775" y="648758"/>
                  </a:cubicBezTo>
                  <a:cubicBezTo>
                    <a:pt x="9271" y="632254"/>
                    <a:pt x="0" y="609871"/>
                    <a:pt x="0" y="586532"/>
                  </a:cubicBezTo>
                  <a:lnTo>
                    <a:pt x="0" y="88000"/>
                  </a:lnTo>
                  <a:cubicBezTo>
                    <a:pt x="0" y="64661"/>
                    <a:pt x="9271" y="42278"/>
                    <a:pt x="25775" y="25775"/>
                  </a:cubicBezTo>
                  <a:cubicBezTo>
                    <a:pt x="42278" y="9271"/>
                    <a:pt x="64661" y="0"/>
                    <a:pt x="88000" y="0"/>
                  </a:cubicBezTo>
                  <a:close/>
                </a:path>
              </a:pathLst>
            </a:custGeom>
            <a:solidFill>
              <a:srgbClr val="C2C3D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181708" cy="74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30567" y="2021008"/>
            <a:ext cx="4467094" cy="1705808"/>
            <a:chOff x="0" y="0"/>
            <a:chExt cx="5956125" cy="22744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239608" y="147159"/>
              <a:ext cx="645020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A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617048" y="147159"/>
              <a:ext cx="4339077" cy="2127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Vehicle approaches the gate.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792056" y="5753516"/>
            <a:ext cx="4467094" cy="1181933"/>
            <a:chOff x="0" y="0"/>
            <a:chExt cx="5956125" cy="15759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239608" y="147159"/>
              <a:ext cx="645020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C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617048" y="147159"/>
              <a:ext cx="4339077" cy="1428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OCR extracts the vehicle number.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30567" y="5344171"/>
            <a:ext cx="4467094" cy="1705808"/>
            <a:chOff x="0" y="0"/>
            <a:chExt cx="5956125" cy="227441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1617048" y="147159"/>
              <a:ext cx="4339077" cy="2127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Signal sent to Arduino via Bluetooth.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239608" y="147159"/>
              <a:ext cx="645020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E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792206" y="2021008"/>
            <a:ext cx="4467094" cy="1705808"/>
            <a:chOff x="0" y="0"/>
            <a:chExt cx="5956125" cy="227441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239608" y="147159"/>
              <a:ext cx="645020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B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617048" y="147159"/>
              <a:ext cx="4339077" cy="2127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Camera detects and captures the image.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223651" y="5734466"/>
            <a:ext cx="4467094" cy="1181933"/>
            <a:chOff x="0" y="0"/>
            <a:chExt cx="5956125" cy="157591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239608" y="147159"/>
              <a:ext cx="645020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D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617048" y="147159"/>
              <a:ext cx="4339077" cy="1428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Data stored in the Excel sheet.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2562248" y="8152984"/>
            <a:ext cx="4280473" cy="2134016"/>
            <a:chOff x="0" y="0"/>
            <a:chExt cx="1127367" cy="56204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27367" cy="562045"/>
            </a:xfrm>
            <a:custGeom>
              <a:avLst/>
              <a:gdLst/>
              <a:ahLst/>
              <a:cxnLst/>
              <a:rect r="r" b="b" t="t" l="l"/>
              <a:pathLst>
                <a:path h="562045" w="1127367">
                  <a:moveTo>
                    <a:pt x="92242" y="0"/>
                  </a:moveTo>
                  <a:lnTo>
                    <a:pt x="1035126" y="0"/>
                  </a:lnTo>
                  <a:cubicBezTo>
                    <a:pt x="1059590" y="0"/>
                    <a:pt x="1083052" y="9718"/>
                    <a:pt x="1100350" y="27017"/>
                  </a:cubicBezTo>
                  <a:cubicBezTo>
                    <a:pt x="1117649" y="44316"/>
                    <a:pt x="1127367" y="67778"/>
                    <a:pt x="1127367" y="92242"/>
                  </a:cubicBezTo>
                  <a:lnTo>
                    <a:pt x="1127367" y="469804"/>
                  </a:lnTo>
                  <a:cubicBezTo>
                    <a:pt x="1127367" y="520747"/>
                    <a:pt x="1086069" y="562045"/>
                    <a:pt x="1035126" y="562045"/>
                  </a:cubicBezTo>
                  <a:lnTo>
                    <a:pt x="92242" y="562045"/>
                  </a:lnTo>
                  <a:cubicBezTo>
                    <a:pt x="67778" y="562045"/>
                    <a:pt x="44316" y="552327"/>
                    <a:pt x="27017" y="535029"/>
                  </a:cubicBezTo>
                  <a:cubicBezTo>
                    <a:pt x="9718" y="517730"/>
                    <a:pt x="0" y="494268"/>
                    <a:pt x="0" y="469804"/>
                  </a:cubicBezTo>
                  <a:lnTo>
                    <a:pt x="0" y="92242"/>
                  </a:lnTo>
                  <a:cubicBezTo>
                    <a:pt x="0" y="41298"/>
                    <a:pt x="41298" y="0"/>
                    <a:pt x="92242" y="0"/>
                  </a:cubicBezTo>
                  <a:close/>
                </a:path>
              </a:pathLst>
            </a:custGeom>
            <a:solidFill>
              <a:srgbClr val="C2C3D2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66675"/>
              <a:ext cx="1127367" cy="628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2792056" y="8686384"/>
            <a:ext cx="4467094" cy="1181933"/>
            <a:chOff x="0" y="0"/>
            <a:chExt cx="5956125" cy="1575910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1617048" y="147159"/>
              <a:ext cx="4339077" cy="1428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Gate opens automatically.</a:t>
              </a:r>
            </a:p>
          </p:txBody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1" id="31"/>
            <p:cNvSpPr txBox="true"/>
            <p:nvPr/>
          </p:nvSpPr>
          <p:spPr>
            <a:xfrm rot="0">
              <a:off x="239608" y="147159"/>
              <a:ext cx="645020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F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707228" y="8667334"/>
            <a:ext cx="4467094" cy="1181933"/>
            <a:chOff x="0" y="0"/>
            <a:chExt cx="5956125" cy="1575910"/>
          </a:xfrm>
        </p:grpSpPr>
        <p:sp>
          <p:nvSpPr>
            <p:cNvPr name="TextBox 33" id="33"/>
            <p:cNvSpPr txBox="true"/>
            <p:nvPr/>
          </p:nvSpPr>
          <p:spPr>
            <a:xfrm rot="0">
              <a:off x="1617048" y="147159"/>
              <a:ext cx="4339077" cy="1428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Ultrasonic sensor ensures safety.</a:t>
              </a:r>
            </a:p>
          </p:txBody>
        </p:sp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5" id="35"/>
            <p:cNvSpPr txBox="true"/>
            <p:nvPr/>
          </p:nvSpPr>
          <p:spPr>
            <a:xfrm rot="0">
              <a:off x="239608" y="147159"/>
              <a:ext cx="645020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E</a:t>
              </a:r>
            </a:p>
          </p:txBody>
        </p:sp>
      </p:grpSp>
      <p:sp>
        <p:nvSpPr>
          <p:cNvPr name="AutoShape 36" id="36"/>
          <p:cNvSpPr/>
          <p:nvPr/>
        </p:nvSpPr>
        <p:spPr>
          <a:xfrm>
            <a:off x="5622333" y="2854861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7" id="37"/>
          <p:cNvSpPr/>
          <p:nvPr/>
        </p:nvSpPr>
        <p:spPr>
          <a:xfrm>
            <a:off x="15274630" y="3920118"/>
            <a:ext cx="0" cy="154585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8" id="38"/>
          <p:cNvSpPr/>
          <p:nvPr/>
        </p:nvSpPr>
        <p:spPr>
          <a:xfrm>
            <a:off x="5622333" y="92773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9" id="39"/>
          <p:cNvSpPr/>
          <p:nvPr/>
        </p:nvSpPr>
        <p:spPr>
          <a:xfrm>
            <a:off x="2745064" y="7121482"/>
            <a:ext cx="0" cy="154585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0" id="40"/>
          <p:cNvSpPr/>
          <p:nvPr/>
        </p:nvSpPr>
        <p:spPr>
          <a:xfrm flipH="true">
            <a:off x="10552971" y="6325433"/>
            <a:ext cx="156160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1" id="41"/>
          <p:cNvSpPr/>
          <p:nvPr/>
        </p:nvSpPr>
        <p:spPr>
          <a:xfrm flipH="true">
            <a:off x="4216859" y="6197074"/>
            <a:ext cx="156160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42" id="42"/>
          <p:cNvSpPr txBox="true"/>
          <p:nvPr/>
        </p:nvSpPr>
        <p:spPr>
          <a:xfrm rot="0">
            <a:off x="4490018" y="309562"/>
            <a:ext cx="9307965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System Workflow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23306"/>
            <a:ext cx="5243646" cy="230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Advantages &amp; Benefits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28632" y="3133663"/>
            <a:ext cx="6324431" cy="1159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Automation</a:t>
            </a:r>
            <a:r>
              <a:rPr lang="en-US" sz="30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: Reduces manual effort and errors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099145" y="2307346"/>
            <a:ext cx="1845129" cy="1693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820539" y="6873623"/>
            <a:ext cx="1845129" cy="129971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475721" y="6600915"/>
            <a:ext cx="1813371" cy="184512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8099145" y="6613932"/>
            <a:ext cx="1845129" cy="1819095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5266485" y="4633075"/>
            <a:ext cx="1783857" cy="133004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1806800" y="4427671"/>
            <a:ext cx="1845129" cy="1740851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9961817" y="4375533"/>
            <a:ext cx="1775020" cy="1845129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8151563" y="4375533"/>
            <a:ext cx="1740292" cy="1845129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2876769" y="2231481"/>
            <a:ext cx="1651802" cy="1845129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0651551" y="2231481"/>
            <a:ext cx="1517940" cy="1845129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5235849" y="2278584"/>
            <a:ext cx="1845129" cy="1750923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15197115" y="6666186"/>
            <a:ext cx="1922596" cy="1714587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13721891" y="4363286"/>
            <a:ext cx="1474631" cy="1869621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728632" y="4661866"/>
            <a:ext cx="6324431" cy="170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Security:</a:t>
            </a:r>
            <a:r>
              <a:rPr lang="en-US" sz="30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 Enhances vehicle tracking and data management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28632" y="6867524"/>
            <a:ext cx="6324431" cy="1159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Efficiency</a:t>
            </a:r>
            <a:r>
              <a:rPr lang="en-US" sz="30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: Faster processing and gate operation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68733" y="8602345"/>
            <a:ext cx="6284330" cy="1159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Safety</a:t>
            </a:r>
            <a:r>
              <a:rPr lang="en-US" sz="30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: Ensures no accidents with the ultrasonic sensor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3203220">
            <a:off x="10055853" y="-265970"/>
            <a:ext cx="11814494" cy="1246186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5741405">
            <a:off x="8316155" y="8504485"/>
            <a:ext cx="4865516" cy="6168780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8941105" y="1502414"/>
            <a:ext cx="8685128" cy="7359879"/>
          </a:xfrm>
          <a:custGeom>
            <a:avLst/>
            <a:gdLst/>
            <a:ahLst/>
            <a:cxnLst/>
            <a:rect r="r" b="b" t="t" l="l"/>
            <a:pathLst>
              <a:path h="7359879" w="8685128">
                <a:moveTo>
                  <a:pt x="0" y="0"/>
                </a:moveTo>
                <a:lnTo>
                  <a:pt x="8685127" y="0"/>
                </a:lnTo>
                <a:lnTo>
                  <a:pt x="8685127" y="7359879"/>
                </a:lnTo>
                <a:lnTo>
                  <a:pt x="0" y="73598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442" t="0" r="-12208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00125" y="3745694"/>
            <a:ext cx="7729865" cy="2795611"/>
            <a:chOff x="0" y="0"/>
            <a:chExt cx="10306486" cy="372748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90500"/>
              <a:ext cx="10306486" cy="1600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Camera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862910"/>
              <a:ext cx="10306486" cy="18645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 Extract vehicle number from captured image.</a:t>
              </a:r>
            </a:p>
            <a:p>
              <a:pPr algn="l" marL="0" indent="0" lvl="0">
                <a:lnSpc>
                  <a:spcPts val="3640"/>
                </a:lnSpc>
              </a:pPr>
              <a:r>
                <a:rPr lang="en-US" sz="26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And image sent for OCR (Optical Character Recognition)  processing.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DAGNVK-Y8Bk</dc:identifier>
  <dcterms:modified xsi:type="dcterms:W3CDTF">2011-08-01T06:04:30Z</dcterms:modified>
  <cp:revision>1</cp:revision>
  <dc:title>Smart Barrier</dc:title>
</cp:coreProperties>
</file>